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5.png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0" Type="http://schemas.openxmlformats.org/officeDocument/2006/relationships/notesSlide" Target="../notesSlides/notesSlide5.xml"/><Relationship Id="rId2" Type="http://schemas.openxmlformats.org/officeDocument/2006/relationships/tags" Target="../tags/tag1.xml"/><Relationship Id="rId19" Type="http://schemas.openxmlformats.org/officeDocument/2006/relationships/slideLayout" Target="../slideLayouts/slideLayout6.xml"/><Relationship Id="rId18" Type="http://schemas.openxmlformats.org/officeDocument/2006/relationships/image" Target="../media/image5.png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5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8648"/>
            <a:ext cx="7556421" cy="2126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MASTR-Q: Multi-Agent Soft Time Routing using Improved Q-Learning</a:t>
            </a:r>
            <a:endParaRPr lang="en-US" sz="4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985147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A research-based project focusing on advanced logistics optimization using reinforcement learning for complex vehicle routing problems.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52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185" y="3136225"/>
            <a:ext cx="6591062" cy="6412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Conclusion &amp; Future Work</a:t>
            </a:r>
            <a:endParaRPr lang="en-US" sz="4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18185" y="4290417"/>
            <a:ext cx="2565202" cy="3206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Conclusion</a:t>
            </a:r>
            <a:endParaRPr lang="en-US" sz="20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18185" y="4816197"/>
            <a:ext cx="6346746" cy="65674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MASTR-Q demonstrates the feasibility of RL for multi-vehicle route optimization under soft time constraints, achieving: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18185" y="5657612"/>
            <a:ext cx="6346746" cy="3283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Faster convergence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18185" y="6057781"/>
            <a:ext cx="6346746" cy="3283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Lower route costs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18185" y="6457950"/>
            <a:ext cx="6346746" cy="3283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High vehicle utilization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18185" y="6858119"/>
            <a:ext cx="6346746" cy="3283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Minimal time violations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18185" y="7258288"/>
            <a:ext cx="6346746" cy="3283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Scalable performance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573089" y="4290417"/>
            <a:ext cx="2565202" cy="3206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Future Work</a:t>
            </a:r>
            <a:endParaRPr lang="en-US" sz="20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573089" y="4816197"/>
            <a:ext cx="6346746" cy="3283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Replace tabular Q-Learning with Deep Q-Networks (DQN).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573089" y="5216366"/>
            <a:ext cx="6346746" cy="3283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Integrate Transformer encoders for state representations.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573089" y="5616535"/>
            <a:ext cx="6346746" cy="3283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Extend to online dynamic routing for real-time fleet dispatch.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573089" y="6016704"/>
            <a:ext cx="6346746" cy="3283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Implement federated learning for distributed fleets.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573089" y="6416873"/>
            <a:ext cx="6346746" cy="3283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Visualize interactive routes via a web-based dashboard.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6820" y="7430135"/>
            <a:ext cx="1973580" cy="7994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850" y="406122"/>
            <a:ext cx="5449372" cy="4614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Project Overview &amp; Tech Stack</a:t>
            </a:r>
            <a:endParaRPr lang="en-US" sz="29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16850" y="1998940"/>
            <a:ext cx="1846064" cy="23074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Domains</a:t>
            </a:r>
            <a:endParaRPr lang="en-US" sz="20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16850" y="2377321"/>
            <a:ext cx="6618208" cy="236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Reinforcement Learning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16850" y="2665214"/>
            <a:ext cx="6618208" cy="236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Operations Research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16850" y="2953107"/>
            <a:ext cx="6618208" cy="236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Multi-Agent Systems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16850" y="3241000"/>
            <a:ext cx="6618208" cy="236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Vehicle Routing Problems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16850" y="3528893"/>
            <a:ext cx="6618208" cy="236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Heuristic Optimization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16692" y="4488537"/>
            <a:ext cx="1846064" cy="23074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Tech Stack</a:t>
            </a:r>
            <a:endParaRPr lang="en-US" sz="20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16692" y="5064403"/>
            <a:ext cx="6618208" cy="236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Python 3.10+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516692" y="5822196"/>
            <a:ext cx="6618208" cy="236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NumPy, Pandas, Matplotlib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516692" y="5443339"/>
            <a:ext cx="6618208" cy="236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Gymnasium (for environment)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2515" y="0"/>
            <a:ext cx="7207250" cy="82302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9611" y="581620"/>
            <a:ext cx="7744777" cy="12492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Abstract: Dynamic Logistics Optimization</a:t>
            </a:r>
            <a:endParaRPr lang="en-US" sz="39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99611" y="2130623"/>
            <a:ext cx="7744777" cy="95940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MASTR-Q (Multi-Agent Soft Time Routing with Q-Learning) is a reinforcement learning framework designed to solve the Multi-Vehicle Routing Problem with Soft Time Windows (MVRPSTW).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99611" y="3314819"/>
            <a:ext cx="3772495" cy="1976676"/>
          </a:xfrm>
          <a:prstGeom prst="roundRect">
            <a:avLst>
              <a:gd name="adj" fmla="val 5551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778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676751" y="3314819"/>
            <a:ext cx="91440" cy="1976676"/>
          </a:xfrm>
          <a:prstGeom prst="roundRect">
            <a:avLst>
              <a:gd name="adj" fmla="val 91817"/>
            </a:avLst>
          </a:prstGeom>
          <a:solidFill>
            <a:srgbClr val="E6DED2"/>
          </a:solidFill>
        </p:spPr>
      </p:sp>
      <p:sp>
        <p:nvSpPr>
          <p:cNvPr id="7" name="Text 4"/>
          <p:cNvSpPr/>
          <p:nvPr/>
        </p:nvSpPr>
        <p:spPr>
          <a:xfrm>
            <a:off x="990838" y="3537466"/>
            <a:ext cx="2498646" cy="3123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C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Key Features</a:t>
            </a:r>
            <a:endParaRPr lang="en-US" sz="19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990838" y="3969663"/>
            <a:ext cx="3258622" cy="3198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Improved Q-learning</a:t>
            </a:r>
            <a:endParaRPr lang="en-US" sz="15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90838" y="4359354"/>
            <a:ext cx="3258622" cy="3198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Multi-agent coordination</a:t>
            </a:r>
            <a:endParaRPr lang="en-US" sz="15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90838" y="4749046"/>
            <a:ext cx="3258622" cy="3198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Reward shaping</a:t>
            </a:r>
            <a:endParaRPr lang="en-US" sz="15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4671893" y="3314819"/>
            <a:ext cx="3772495" cy="1976676"/>
          </a:xfrm>
          <a:prstGeom prst="roundRect">
            <a:avLst>
              <a:gd name="adj" fmla="val 5551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778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12" name="Shape 9"/>
          <p:cNvSpPr/>
          <p:nvPr/>
        </p:nvSpPr>
        <p:spPr>
          <a:xfrm>
            <a:off x="4649033" y="3314819"/>
            <a:ext cx="91440" cy="1976676"/>
          </a:xfrm>
          <a:prstGeom prst="roundRect">
            <a:avLst>
              <a:gd name="adj" fmla="val 91817"/>
            </a:avLst>
          </a:prstGeom>
          <a:solidFill>
            <a:srgbClr val="E6DED2"/>
          </a:solidFill>
        </p:spPr>
      </p:sp>
      <p:sp>
        <p:nvSpPr>
          <p:cNvPr id="13" name="Text 10"/>
          <p:cNvSpPr/>
          <p:nvPr/>
        </p:nvSpPr>
        <p:spPr>
          <a:xfrm>
            <a:off x="4963120" y="3537466"/>
            <a:ext cx="2498646" cy="3123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C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Objective</a:t>
            </a:r>
            <a:endParaRPr lang="en-US" sz="19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4963120" y="3969663"/>
            <a:ext cx="3258622" cy="95940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Plan efficient vehicle routes, minimizing total travel cost and timing violations.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99611" y="5491282"/>
            <a:ext cx="3772495" cy="2156698"/>
          </a:xfrm>
          <a:prstGeom prst="roundRect">
            <a:avLst>
              <a:gd name="adj" fmla="val 5088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778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16" name="Shape 13"/>
          <p:cNvSpPr/>
          <p:nvPr/>
        </p:nvSpPr>
        <p:spPr>
          <a:xfrm>
            <a:off x="676751" y="5491282"/>
            <a:ext cx="91440" cy="2156698"/>
          </a:xfrm>
          <a:prstGeom prst="roundRect">
            <a:avLst>
              <a:gd name="adj" fmla="val 91817"/>
            </a:avLst>
          </a:prstGeom>
          <a:solidFill>
            <a:srgbClr val="E6DED2"/>
          </a:solidFill>
        </p:spPr>
      </p:sp>
      <p:sp>
        <p:nvSpPr>
          <p:cNvPr id="17" name="Text 14"/>
          <p:cNvSpPr/>
          <p:nvPr/>
        </p:nvSpPr>
        <p:spPr>
          <a:xfrm>
            <a:off x="990838" y="5713928"/>
            <a:ext cx="2498646" cy="3123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C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Advantage</a:t>
            </a:r>
            <a:endParaRPr lang="en-US" sz="19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990838" y="6146125"/>
            <a:ext cx="3258622" cy="12792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Learns dynamic routing policies through simulation, offering scalable, real-time adaptability over traditional solvers.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564" y="554355"/>
            <a:ext cx="7551539" cy="6299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Problem Statement: MVRPSTW</a:t>
            </a:r>
            <a:endParaRPr lang="en-US" sz="39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05564" y="1668185"/>
            <a:ext cx="7734776" cy="9672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The Vehicle Routing Problem (VRP) is a core logistics challenge. The Multi-Vehicle Routing Problem with Soft Time Windows (MVRPSTW) adds temporal constraints, allowing early or late arrivals with penalties.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05564" y="2816900"/>
            <a:ext cx="7734776" cy="9672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Traditional solvers struggle with dynamic, large-scale problems (≥100 customers). Reinforcement Learning (RL) offers adaptive policies for efficient, scalable route planning.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39530" y="0"/>
            <a:ext cx="569087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05723" y="4915218"/>
            <a:ext cx="12916853" cy="3224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b="1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MASTR-Q </a:t>
            </a: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coordinates multiple vehicles, handles flexible time windows,and adapts</a:t>
            </a:r>
            <a:endParaRPr lang="en-US" dirty="0">
              <a:solidFill>
                <a:srgbClr val="4C4C4C"/>
              </a:solidFill>
              <a:latin typeface="Times New Roman" panose="02020603050405020304" charset="0"/>
              <a:ea typeface="Noto Serif" pitchFamily="34" charset="-122"/>
              <a:cs typeface="Times New Roman" panose="02020603050405020304" charset="0"/>
            </a:endParaRPr>
          </a:p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 dynamically to new routing instances.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79120" y="4768850"/>
            <a:ext cx="76200" cy="1026160"/>
          </a:xfrm>
          <a:prstGeom prst="rect">
            <a:avLst/>
          </a:prstGeom>
          <a:solidFill>
            <a:srgbClr val="9C9283"/>
          </a:solid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198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486" y="2830116"/>
            <a:ext cx="9055179" cy="57995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Proposed Work: MASTR-Q Contributions</a:t>
            </a:r>
            <a:endParaRPr lang="en-US" sz="36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Shape 1"/>
          <p:cNvSpPr/>
          <p:nvPr>
            <p:custDataLst>
              <p:tags r:id="rId2"/>
            </p:custDataLst>
          </p:nvPr>
        </p:nvSpPr>
        <p:spPr>
          <a:xfrm>
            <a:off x="649486" y="3688437"/>
            <a:ext cx="6572964" cy="556736"/>
          </a:xfrm>
          <a:prstGeom prst="roundRect">
            <a:avLst>
              <a:gd name="adj" fmla="val 480020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651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5" name="Text 2"/>
          <p:cNvSpPr/>
          <p:nvPr>
            <p:custDataLst>
              <p:tags r:id="rId3"/>
            </p:custDataLst>
          </p:nvPr>
        </p:nvSpPr>
        <p:spPr>
          <a:xfrm>
            <a:off x="3796784" y="3792855"/>
            <a:ext cx="278368" cy="3479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</a:t>
            </a:r>
            <a:endParaRPr lang="en-US" sz="2150" dirty="0"/>
          </a:p>
        </p:txBody>
      </p:sp>
      <p:sp>
        <p:nvSpPr>
          <p:cNvPr id="6" name="Text 3"/>
          <p:cNvSpPr/>
          <p:nvPr>
            <p:custDataLst>
              <p:tags r:id="rId4"/>
            </p:custDataLst>
          </p:nvPr>
        </p:nvSpPr>
        <p:spPr>
          <a:xfrm>
            <a:off x="834985" y="4430673"/>
            <a:ext cx="3150156" cy="2899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Improved Q-Learning Agent</a:t>
            </a:r>
            <a:endParaRPr lang="en-US" sz="1800" dirty="0"/>
          </a:p>
        </p:txBody>
      </p:sp>
      <p:sp>
        <p:nvSpPr>
          <p:cNvPr id="7" name="Text 4"/>
          <p:cNvSpPr/>
          <p:nvPr>
            <p:custDataLst>
              <p:tags r:id="rId5"/>
            </p:custDataLst>
          </p:nvPr>
        </p:nvSpPr>
        <p:spPr>
          <a:xfrm>
            <a:off x="834985" y="4831913"/>
            <a:ext cx="6201966" cy="59388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Adaptive learning rate, epsilon-greedy + UCB exploration, replay memory for stable learning.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Shape 5"/>
          <p:cNvSpPr/>
          <p:nvPr>
            <p:custDataLst>
              <p:tags r:id="rId6"/>
            </p:custDataLst>
          </p:nvPr>
        </p:nvSpPr>
        <p:spPr>
          <a:xfrm>
            <a:off x="7407950" y="3688437"/>
            <a:ext cx="6572964" cy="556736"/>
          </a:xfrm>
          <a:prstGeom prst="roundRect">
            <a:avLst>
              <a:gd name="adj" fmla="val 480020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651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9" name="Text 6"/>
          <p:cNvSpPr/>
          <p:nvPr>
            <p:custDataLst>
              <p:tags r:id="rId7"/>
            </p:custDataLst>
          </p:nvPr>
        </p:nvSpPr>
        <p:spPr>
          <a:xfrm>
            <a:off x="10555248" y="3792855"/>
            <a:ext cx="278368" cy="3479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</a:t>
            </a:r>
            <a:endParaRPr lang="en-US" sz="2150" dirty="0"/>
          </a:p>
        </p:txBody>
      </p:sp>
      <p:sp>
        <p:nvSpPr>
          <p:cNvPr id="10" name="Text 7"/>
          <p:cNvSpPr/>
          <p:nvPr>
            <p:custDataLst>
              <p:tags r:id="rId8"/>
            </p:custDataLst>
          </p:nvPr>
        </p:nvSpPr>
        <p:spPr>
          <a:xfrm>
            <a:off x="7593449" y="4430673"/>
            <a:ext cx="2319814" cy="2899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Reward Shaping</a:t>
            </a:r>
            <a:endParaRPr lang="en-US" sz="1800" dirty="0"/>
          </a:p>
        </p:txBody>
      </p:sp>
      <p:sp>
        <p:nvSpPr>
          <p:cNvPr id="11" name="Text 8"/>
          <p:cNvSpPr/>
          <p:nvPr>
            <p:custDataLst>
              <p:tags r:id="rId9"/>
            </p:custDataLst>
          </p:nvPr>
        </p:nvSpPr>
        <p:spPr>
          <a:xfrm>
            <a:off x="7593449" y="4831913"/>
            <a:ext cx="6201966" cy="59388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Unified reward function for distance, time windows, and customer satisfaction.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Shape 9"/>
          <p:cNvSpPr/>
          <p:nvPr>
            <p:custDataLst>
              <p:tags r:id="rId10"/>
            </p:custDataLst>
          </p:nvPr>
        </p:nvSpPr>
        <p:spPr>
          <a:xfrm>
            <a:off x="649486" y="5796796"/>
            <a:ext cx="6572964" cy="556736"/>
          </a:xfrm>
          <a:prstGeom prst="roundRect">
            <a:avLst>
              <a:gd name="adj" fmla="val 480020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651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13" name="Text 10"/>
          <p:cNvSpPr/>
          <p:nvPr>
            <p:custDataLst>
              <p:tags r:id="rId11"/>
            </p:custDataLst>
          </p:nvPr>
        </p:nvSpPr>
        <p:spPr>
          <a:xfrm>
            <a:off x="3796784" y="5901214"/>
            <a:ext cx="278368" cy="3479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</a:t>
            </a:r>
            <a:endParaRPr lang="en-US" sz="2150" dirty="0"/>
          </a:p>
        </p:txBody>
      </p:sp>
      <p:sp>
        <p:nvSpPr>
          <p:cNvPr id="14" name="Text 11"/>
          <p:cNvSpPr/>
          <p:nvPr>
            <p:custDataLst>
              <p:tags r:id="rId12"/>
            </p:custDataLst>
          </p:nvPr>
        </p:nvSpPr>
        <p:spPr>
          <a:xfrm>
            <a:off x="834985" y="6539032"/>
            <a:ext cx="2391251" cy="2899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Curriculum Learning</a:t>
            </a:r>
            <a:endParaRPr lang="en-US" sz="1800" dirty="0"/>
          </a:p>
        </p:txBody>
      </p:sp>
      <p:sp>
        <p:nvSpPr>
          <p:cNvPr id="15" name="Text 12"/>
          <p:cNvSpPr/>
          <p:nvPr>
            <p:custDataLst>
              <p:tags r:id="rId13"/>
            </p:custDataLst>
          </p:nvPr>
        </p:nvSpPr>
        <p:spPr>
          <a:xfrm>
            <a:off x="834985" y="6940272"/>
            <a:ext cx="6201966" cy="59388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Gradually increases task complexity (5 to 100 customers) for stable convergence.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Shape 13"/>
          <p:cNvSpPr/>
          <p:nvPr>
            <p:custDataLst>
              <p:tags r:id="rId14"/>
            </p:custDataLst>
          </p:nvPr>
        </p:nvSpPr>
        <p:spPr>
          <a:xfrm>
            <a:off x="7407950" y="5796796"/>
            <a:ext cx="6572964" cy="556736"/>
          </a:xfrm>
          <a:prstGeom prst="roundRect">
            <a:avLst>
              <a:gd name="adj" fmla="val 480020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651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17" name="Text 14"/>
          <p:cNvSpPr/>
          <p:nvPr>
            <p:custDataLst>
              <p:tags r:id="rId15"/>
            </p:custDataLst>
          </p:nvPr>
        </p:nvSpPr>
        <p:spPr>
          <a:xfrm>
            <a:off x="10555248" y="5901214"/>
            <a:ext cx="278368" cy="3479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4</a:t>
            </a:r>
            <a:endParaRPr lang="en-US" sz="2150" dirty="0"/>
          </a:p>
        </p:txBody>
      </p:sp>
      <p:sp>
        <p:nvSpPr>
          <p:cNvPr id="18" name="Text 15"/>
          <p:cNvSpPr/>
          <p:nvPr>
            <p:custDataLst>
              <p:tags r:id="rId16"/>
            </p:custDataLst>
          </p:nvPr>
        </p:nvSpPr>
        <p:spPr>
          <a:xfrm>
            <a:off x="7593449" y="6539032"/>
            <a:ext cx="3040499" cy="2899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Comprehensive Evaluation</a:t>
            </a:r>
            <a:endParaRPr lang="en-US" sz="1800" dirty="0"/>
          </a:p>
        </p:txBody>
      </p:sp>
      <p:sp>
        <p:nvSpPr>
          <p:cNvPr id="19" name="Text 16"/>
          <p:cNvSpPr/>
          <p:nvPr>
            <p:custDataLst>
              <p:tags r:id="rId17"/>
            </p:custDataLst>
          </p:nvPr>
        </p:nvSpPr>
        <p:spPr>
          <a:xfrm>
            <a:off x="7593449" y="6940272"/>
            <a:ext cx="6201966" cy="2969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Compares performance with Google OR-Tools baseline on key metrics.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2656820" y="7430135"/>
            <a:ext cx="1973580" cy="7994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635" y="746641"/>
            <a:ext cx="5265896" cy="6581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Scope &amp; Objectives</a:t>
            </a:r>
            <a:endParaRPr lang="en-US" sz="41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23635" y="1931313"/>
            <a:ext cx="2632948" cy="3289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Scope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6223635" y="2470904"/>
            <a:ext cx="3577828" cy="10108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Generalizable multi-agent RL for large logistics networks (20–100 nodes).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23635" y="3555444"/>
            <a:ext cx="3577828" cy="6738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Flexible penalty-based soft time windows.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23635" y="4303038"/>
            <a:ext cx="3577828" cy="6738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Transferable policies without retraining.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322957" y="1931313"/>
            <a:ext cx="2632948" cy="3289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Objectives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322957" y="2470904"/>
            <a:ext cx="3577828" cy="10108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Design custom MVRPSTW simulation environment with dynamic conditions.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322957" y="3555444"/>
            <a:ext cx="3577828" cy="134778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Develop Improved Q-Learning agent with adaptive exploration and efficient state representations.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322957" y="4976932"/>
            <a:ext cx="3577828" cy="134778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Evaluate using Solomon’s benchmark VRPTW datasets and compare with traditional approaches.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322957" y="6398419"/>
            <a:ext cx="3577828" cy="10108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Produce interactive visualizations and document hyperparameter tuning.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6820" y="7430135"/>
            <a:ext cx="1973580" cy="7994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" y="-9525"/>
            <a:ext cx="14575790" cy="366077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4517469"/>
            <a:ext cx="12113419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MASTR-Q Framework: High-Level Workflow</a:t>
            </a:r>
            <a:endParaRPr lang="en-US" sz="4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793790" y="556641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The MASTR-Q framework provides an end-to-end solution for multi-agent soft time routing.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93790" y="6184463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This diagram illustrates the overall process, from data input to optimized route generation.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6820" y="7430135"/>
            <a:ext cx="1973580" cy="7994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383" y="613529"/>
            <a:ext cx="8917067" cy="6959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Algorithm: Improved Q-Learning</a:t>
            </a:r>
            <a:endParaRPr lang="en-US" sz="43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79383" y="1754743"/>
            <a:ext cx="13071634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The core of MASTR-Q is an Improved Q-Learning algorithm designed for MVRPSTW.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79383" y="2695456"/>
            <a:ext cx="4208740" cy="2360057"/>
          </a:xfrm>
          <a:prstGeom prst="roundRect">
            <a:avLst>
              <a:gd name="adj" fmla="val 6199"/>
            </a:avLst>
          </a:prstGeom>
          <a:solidFill>
            <a:srgbClr val="FDFBF7"/>
          </a:solidFill>
          <a:effectLst>
            <a:outerShdw dist="2032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779383" y="2664976"/>
            <a:ext cx="4208740" cy="121920"/>
          </a:xfrm>
          <a:prstGeom prst="roundRect">
            <a:avLst>
              <a:gd name="adj" fmla="val 76719"/>
            </a:avLst>
          </a:prstGeom>
          <a:solidFill>
            <a:srgbClr val="E6DED2"/>
          </a:solidFill>
        </p:spPr>
      </p:sp>
      <p:sp>
        <p:nvSpPr>
          <p:cNvPr id="6" name="Shape 4"/>
          <p:cNvSpPr/>
          <p:nvPr/>
        </p:nvSpPr>
        <p:spPr>
          <a:xfrm>
            <a:off x="2549664" y="2361486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E6DED2">
              <a:alpha val="50000"/>
            </a:srgbClr>
          </a:solidFill>
        </p:spPr>
      </p:sp>
      <p:sp>
        <p:nvSpPr>
          <p:cNvPr id="7" name="Text 5"/>
          <p:cNvSpPr/>
          <p:nvPr/>
        </p:nvSpPr>
        <p:spPr>
          <a:xfrm>
            <a:off x="2750046" y="2528530"/>
            <a:ext cx="267176" cy="3339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32510" y="3252192"/>
            <a:ext cx="2783681" cy="3479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Initialization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032510" y="3733681"/>
            <a:ext cx="3702487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Q(s,a) = 0 for all state-action pairs.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5210770" y="2695456"/>
            <a:ext cx="4208740" cy="2360057"/>
          </a:xfrm>
          <a:prstGeom prst="roundRect">
            <a:avLst>
              <a:gd name="adj" fmla="val 6199"/>
            </a:avLst>
          </a:prstGeom>
          <a:solidFill>
            <a:srgbClr val="FDFBF7"/>
          </a:solidFill>
          <a:effectLst>
            <a:outerShdw dist="2032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5210770" y="2664976"/>
            <a:ext cx="4208740" cy="121920"/>
          </a:xfrm>
          <a:prstGeom prst="roundRect">
            <a:avLst>
              <a:gd name="adj" fmla="val 76719"/>
            </a:avLst>
          </a:prstGeom>
          <a:solidFill>
            <a:srgbClr val="E6DED2"/>
          </a:solidFill>
        </p:spPr>
      </p:sp>
      <p:sp>
        <p:nvSpPr>
          <p:cNvPr id="12" name="Shape 10"/>
          <p:cNvSpPr/>
          <p:nvPr/>
        </p:nvSpPr>
        <p:spPr>
          <a:xfrm>
            <a:off x="6981051" y="2361486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E6DED2">
              <a:alpha val="50000"/>
            </a:srgbClr>
          </a:solidFill>
        </p:spPr>
      </p:sp>
      <p:sp>
        <p:nvSpPr>
          <p:cNvPr id="13" name="Text 11"/>
          <p:cNvSpPr/>
          <p:nvPr/>
        </p:nvSpPr>
        <p:spPr>
          <a:xfrm>
            <a:off x="7181433" y="2528530"/>
            <a:ext cx="267176" cy="3339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5463897" y="3252192"/>
            <a:ext cx="2783681" cy="3479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Hyperparameters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5463897" y="3733681"/>
            <a:ext cx="3702487" cy="7124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Learning rate (α), discount factor (γ), exploration rate (ϵ) with decay.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9642158" y="2695456"/>
            <a:ext cx="4208740" cy="2360057"/>
          </a:xfrm>
          <a:prstGeom prst="roundRect">
            <a:avLst>
              <a:gd name="adj" fmla="val 6199"/>
            </a:avLst>
          </a:prstGeom>
          <a:solidFill>
            <a:srgbClr val="FDFBF7"/>
          </a:solidFill>
          <a:effectLst>
            <a:outerShdw dist="2032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9642158" y="2664976"/>
            <a:ext cx="4208740" cy="121920"/>
          </a:xfrm>
          <a:prstGeom prst="roundRect">
            <a:avLst>
              <a:gd name="adj" fmla="val 76719"/>
            </a:avLst>
          </a:prstGeom>
          <a:solidFill>
            <a:srgbClr val="E6DED2"/>
          </a:solidFill>
        </p:spPr>
      </p:sp>
      <p:sp>
        <p:nvSpPr>
          <p:cNvPr id="18" name="Shape 16"/>
          <p:cNvSpPr/>
          <p:nvPr/>
        </p:nvSpPr>
        <p:spPr>
          <a:xfrm>
            <a:off x="11412438" y="2361486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E6DED2">
              <a:alpha val="50000"/>
            </a:srgbClr>
          </a:solidFill>
        </p:spPr>
      </p:sp>
      <p:sp>
        <p:nvSpPr>
          <p:cNvPr id="19" name="Text 17"/>
          <p:cNvSpPr/>
          <p:nvPr/>
        </p:nvSpPr>
        <p:spPr>
          <a:xfrm>
            <a:off x="11612820" y="2528530"/>
            <a:ext cx="267176" cy="3339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9895284" y="3252192"/>
            <a:ext cx="2783681" cy="3479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Episode Loop</a:t>
            </a:r>
            <a:endParaRPr lang="en-US" sz="2150" dirty="0"/>
          </a:p>
        </p:txBody>
      </p:sp>
      <p:sp>
        <p:nvSpPr>
          <p:cNvPr id="21" name="Text 19"/>
          <p:cNvSpPr/>
          <p:nvPr/>
        </p:nvSpPr>
        <p:spPr>
          <a:xfrm>
            <a:off x="9895284" y="3733681"/>
            <a:ext cx="3702487" cy="10687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Reset environment, choose actions, observe rewards, update Q-values.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779383" y="5612130"/>
            <a:ext cx="6424374" cy="2003822"/>
          </a:xfrm>
          <a:prstGeom prst="roundRect">
            <a:avLst>
              <a:gd name="adj" fmla="val 7301"/>
            </a:avLst>
          </a:prstGeom>
          <a:solidFill>
            <a:srgbClr val="FDFBF7"/>
          </a:solidFill>
          <a:effectLst>
            <a:outerShdw dist="2032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779383" y="5581650"/>
            <a:ext cx="6424374" cy="121920"/>
          </a:xfrm>
          <a:prstGeom prst="roundRect">
            <a:avLst>
              <a:gd name="adj" fmla="val 76719"/>
            </a:avLst>
          </a:prstGeom>
          <a:solidFill>
            <a:srgbClr val="E6DED2"/>
          </a:solidFill>
        </p:spPr>
      </p:sp>
      <p:sp>
        <p:nvSpPr>
          <p:cNvPr id="24" name="Shape 22"/>
          <p:cNvSpPr/>
          <p:nvPr/>
        </p:nvSpPr>
        <p:spPr>
          <a:xfrm>
            <a:off x="3657540" y="5278160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E6DED2">
              <a:alpha val="50000"/>
            </a:srgbClr>
          </a:solidFill>
        </p:spPr>
      </p:sp>
      <p:sp>
        <p:nvSpPr>
          <p:cNvPr id="25" name="Text 23"/>
          <p:cNvSpPr/>
          <p:nvPr/>
        </p:nvSpPr>
        <p:spPr>
          <a:xfrm>
            <a:off x="3857923" y="5445204"/>
            <a:ext cx="267176" cy="3339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4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1032510" y="6168866"/>
            <a:ext cx="2783681" cy="3479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Exploration Decay</a:t>
            </a:r>
            <a:endParaRPr lang="en-US" sz="2150" dirty="0"/>
          </a:p>
        </p:txBody>
      </p:sp>
      <p:sp>
        <p:nvSpPr>
          <p:cNvPr id="27" name="Text 25"/>
          <p:cNvSpPr/>
          <p:nvPr/>
        </p:nvSpPr>
        <p:spPr>
          <a:xfrm>
            <a:off x="1032510" y="6650355"/>
            <a:ext cx="5918121" cy="7124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ϵ decreases over time to balance exploration and exploitation.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7426404" y="5612130"/>
            <a:ext cx="6424493" cy="2003822"/>
          </a:xfrm>
          <a:prstGeom prst="roundRect">
            <a:avLst>
              <a:gd name="adj" fmla="val 7301"/>
            </a:avLst>
          </a:prstGeom>
          <a:solidFill>
            <a:srgbClr val="FDFBF7"/>
          </a:solidFill>
          <a:effectLst>
            <a:outerShdw dist="2032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29" name="Shape 27"/>
          <p:cNvSpPr/>
          <p:nvPr/>
        </p:nvSpPr>
        <p:spPr>
          <a:xfrm>
            <a:off x="7426404" y="5581650"/>
            <a:ext cx="6424493" cy="121920"/>
          </a:xfrm>
          <a:prstGeom prst="roundRect">
            <a:avLst>
              <a:gd name="adj" fmla="val 76719"/>
            </a:avLst>
          </a:prstGeom>
          <a:solidFill>
            <a:srgbClr val="E6DED2"/>
          </a:solidFill>
        </p:spPr>
      </p:sp>
      <p:sp>
        <p:nvSpPr>
          <p:cNvPr id="30" name="Shape 28"/>
          <p:cNvSpPr/>
          <p:nvPr/>
        </p:nvSpPr>
        <p:spPr>
          <a:xfrm>
            <a:off x="10304562" y="5278160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E6DED2">
              <a:alpha val="50000"/>
            </a:srgbClr>
          </a:solidFill>
        </p:spPr>
      </p:sp>
      <p:sp>
        <p:nvSpPr>
          <p:cNvPr id="31" name="Text 29"/>
          <p:cNvSpPr/>
          <p:nvPr/>
        </p:nvSpPr>
        <p:spPr>
          <a:xfrm>
            <a:off x="10504944" y="5445204"/>
            <a:ext cx="267176" cy="3339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5</a:t>
            </a:r>
            <a:endParaRPr lang="en-US" sz="2100" dirty="0"/>
          </a:p>
        </p:txBody>
      </p:sp>
      <p:sp>
        <p:nvSpPr>
          <p:cNvPr id="32" name="Text 30"/>
          <p:cNvSpPr/>
          <p:nvPr/>
        </p:nvSpPr>
        <p:spPr>
          <a:xfrm>
            <a:off x="7679531" y="6168866"/>
            <a:ext cx="2783681" cy="3479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Best Policy</a:t>
            </a:r>
            <a:endParaRPr lang="en-US" sz="2150" dirty="0"/>
          </a:p>
        </p:txBody>
      </p:sp>
      <p:sp>
        <p:nvSpPr>
          <p:cNvPr id="33" name="Text 31"/>
          <p:cNvSpPr/>
          <p:nvPr/>
        </p:nvSpPr>
        <p:spPr>
          <a:xfrm>
            <a:off x="7679531" y="6650355"/>
            <a:ext cx="5918240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4C4C4C"/>
                </a:solidFill>
                <a:latin typeface="Times New Roman" panose="02020603050405020304" charset="0"/>
                <a:ea typeface="Noto Serif" pitchFamily="34" charset="-122"/>
                <a:cs typeface="Times New Roman" panose="02020603050405020304" charset="0"/>
              </a:rPr>
              <a:t>Save Q-table with highest episode reward.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56820" y="7684770"/>
            <a:ext cx="1973580" cy="5448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1647" y="621983"/>
            <a:ext cx="13047107" cy="14137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Times New Roman" panose="02020603050405020304" charset="0"/>
                <a:ea typeface="Noto Serif Medium" pitchFamily="34" charset="-122"/>
                <a:cs typeface="Times New Roman" panose="02020603050405020304" charset="0"/>
              </a:rPr>
              <a:t>Experimental Study: Performance &amp; Compliance</a:t>
            </a:r>
            <a:endParaRPr lang="en-US" sz="4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1647" y="2601039"/>
            <a:ext cx="3843576" cy="3533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Key Performance Indicators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1647" y="3180517"/>
            <a:ext cx="6247686" cy="3619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Customer Service Rate: </a:t>
            </a:r>
            <a:r>
              <a:rPr lang="en-US" sz="1750" dirty="0">
                <a:solidFill>
                  <a:srgbClr val="E7BF6A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100%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1647" y="3621524"/>
            <a:ext cx="6247686" cy="3619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Average Reward: </a:t>
            </a:r>
            <a:r>
              <a:rPr lang="en-US" sz="1750" dirty="0">
                <a:solidFill>
                  <a:srgbClr val="E7BF6A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6,221.18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1647" y="4062532"/>
            <a:ext cx="6247686" cy="3619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Total Distance: </a:t>
            </a:r>
            <a:r>
              <a:rPr lang="en-US" sz="1750" dirty="0">
                <a:solidFill>
                  <a:srgbClr val="E7BF6A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2,639.16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1647" y="4503539"/>
            <a:ext cx="6247686" cy="3619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Vehicle Utilization: </a:t>
            </a:r>
            <a:r>
              <a:rPr lang="en-US" sz="1750" dirty="0">
                <a:solidFill>
                  <a:srgbClr val="E7BF6A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40%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1647" y="5091589"/>
            <a:ext cx="3124795" cy="3533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Constraint Compliance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1647" y="5671066"/>
            <a:ext cx="6247686" cy="3619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Early Arrivals: </a:t>
            </a:r>
            <a:r>
              <a:rPr lang="en-US" sz="1750" dirty="0">
                <a:solidFill>
                  <a:srgbClr val="E7BF6A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0.00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1647" y="6112073"/>
            <a:ext cx="6247686" cy="3619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Late Arrivals: </a:t>
            </a:r>
            <a:r>
              <a:rPr lang="en-US" sz="1750" dirty="0">
                <a:solidFill>
                  <a:srgbClr val="E7BF6A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7.00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1647" y="6553081"/>
            <a:ext cx="6247686" cy="3619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Capacity Violations: </a:t>
            </a:r>
            <a:r>
              <a:rPr lang="en-US" sz="1750" dirty="0">
                <a:solidFill>
                  <a:srgbClr val="E7BF6A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0.00</a:t>
            </a:r>
            <a:endParaRPr lang="en-US" sz="175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8410" y="2080260"/>
            <a:ext cx="6306185" cy="4834890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791647" y="7248525"/>
            <a:ext cx="13047107" cy="3619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MASTR-Q achieved perfect service reliability and maintained strict operational constraint compliance.</a:t>
            </a:r>
            <a:endParaRPr lang="en-US" sz="1750" dirty="0"/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6820" y="7430135"/>
            <a:ext cx="1973580" cy="79946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10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11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12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13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14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15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16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2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3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4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5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6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7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8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ags/tag9.xml><?xml version="1.0" encoding="utf-8"?>
<p:tagLst xmlns:p="http://schemas.openxmlformats.org/presentationml/2006/main">
  <p:tag name="KSO_WM_DIAGRAM_VIRTUALLY_FRAME" val="{&quot;height&quot;:302.8125196850393,&quot;left&quot;:51.140629921259844,&quot;top&quot;:290.4281102362205,&quot;width&quot;:1049.7187401574804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3977</Words>
  <Application>WPS Presentation</Application>
  <PresentationFormat>On-screen Show (16:9)</PresentationFormat>
  <Paragraphs>191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Arial</vt:lpstr>
      <vt:lpstr>SimSun</vt:lpstr>
      <vt:lpstr>Wingdings</vt:lpstr>
      <vt:lpstr>Noto Serif Medium</vt:lpstr>
      <vt:lpstr>Segoe Print</vt:lpstr>
      <vt:lpstr>Noto Serif Medium</vt:lpstr>
      <vt:lpstr>Noto Serif Medium</vt:lpstr>
      <vt:lpstr>Noto Serif</vt:lpstr>
      <vt:lpstr>Noto Serif</vt:lpstr>
      <vt:lpstr>Noto Serif</vt:lpstr>
      <vt:lpstr>Calibri</vt:lpstr>
      <vt:lpstr>Microsoft YaHei</vt:lpstr>
      <vt:lpstr>Arial Unicode MS</vt:lpstr>
      <vt:lpstr>MingLiU-ExtB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Amruta Kajuluri</cp:lastModifiedBy>
  <cp:revision>2</cp:revision>
  <dcterms:created xsi:type="dcterms:W3CDTF">2025-11-30T07:02:00Z</dcterms:created>
  <dcterms:modified xsi:type="dcterms:W3CDTF">2025-11-30T08:13:27Z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95557BAB034F4C04AADEBB7365FB2DC0_12</vt:lpwstr>
  </property>
  <property fmtid="{D5CDD505-2E9C-101B-9397-08002B2CF9AE}" pid="3" name="KSOProductBuildVer">
    <vt:lpwstr>1033-12.2.0.23155</vt:lpwstr>
  </property>
</Properties>
</file>